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95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459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Retention Strategies Every Manager Must Follow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30327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today's competitive business environment, retaining talented employees is as critical as hiring them. High turnover disrupts productivity and weakens team morale. Effective retention strategies keep employees engaged, motivated, and loyal.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460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a Culture of Commitment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620351" y="273843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"Employee retention isn't just about offering perks or competitive pay — it's about creating an environment of trust, growth, and genuine human connection."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483287"/>
            <a:ext cx="30480" cy="1599009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33744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leaders invest in their people, those people invest their commitment, creativity, and energy back into the organization. Building a culture where employees feel valued and empowered isn't a one-time initiative — it's an ongoing leadership responsibility.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044208"/>
            <a:ext cx="7556421" cy="1530787"/>
          </a:xfrm>
          <a:prstGeom prst="roundRect">
            <a:avLst>
              <a:gd name="adj" fmla="val 6223"/>
            </a:avLst>
          </a:prstGeom>
          <a:solidFill>
            <a:srgbClr val="B3E5F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388298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7306" y="6327696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Jyotirmaya Mohanty 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017306" y="6894671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(SHRM-CP Certified HR Professional)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3344"/>
            <a:ext cx="69008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Cost of Losing Talent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07776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employee turnover creates significant challenges for organizations. Beyond the financial costs of recruiting and training replacements, turnover disrupts team dynamics and institutional knowledge.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8452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talented employees leave, they take valuable experience and relationships with them. This loss affects productivity, morale, and the organization's ability to maintain continuity in critical projects and client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8" y="2463165"/>
            <a:ext cx="4954905" cy="33032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0660" y="603409"/>
            <a:ext cx="7655481" cy="1395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Foster a Culture of Recognition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6230660" y="2317790"/>
            <a:ext cx="7655481" cy="1627703"/>
          </a:xfrm>
          <a:prstGeom prst="roundRect">
            <a:avLst>
              <a:gd name="adj" fmla="val 548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7EBD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53520" y="2340650"/>
            <a:ext cx="850583" cy="1581983"/>
          </a:xfrm>
          <a:prstGeom prst="roundRect">
            <a:avLst>
              <a:gd name="adj" fmla="val 7275"/>
            </a:avLst>
          </a:prstGeom>
          <a:solidFill>
            <a:srgbClr val="007EBD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5457" y="2972038"/>
            <a:ext cx="318968" cy="3189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6748" y="2553295"/>
            <a:ext cx="3092648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Celebrate Achievements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316748" y="3029664"/>
            <a:ext cx="633388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both big and small wins regularly to show employees their work matters.</a:t>
            </a:r>
            <a:endParaRPr lang="en-US" sz="1650" dirty="0"/>
          </a:p>
        </p:txBody>
      </p:sp>
      <p:sp>
        <p:nvSpPr>
          <p:cNvPr id="10" name="Shape 5"/>
          <p:cNvSpPr/>
          <p:nvPr/>
        </p:nvSpPr>
        <p:spPr>
          <a:xfrm>
            <a:off x="6230660" y="4158139"/>
            <a:ext cx="7655481" cy="1627703"/>
          </a:xfrm>
          <a:prstGeom prst="roundRect">
            <a:avLst>
              <a:gd name="adj" fmla="val 548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7EBD"/>
            </a:solidFill>
            <a:prstDash val="solid"/>
          </a:ln>
        </p:spPr>
      </p:sp>
      <p:sp>
        <p:nvSpPr>
          <p:cNvPr id="11" name="Shape 6"/>
          <p:cNvSpPr/>
          <p:nvPr/>
        </p:nvSpPr>
        <p:spPr>
          <a:xfrm>
            <a:off x="6253520" y="4180999"/>
            <a:ext cx="850583" cy="1581983"/>
          </a:xfrm>
          <a:prstGeom prst="roundRect">
            <a:avLst>
              <a:gd name="adj" fmla="val 7275"/>
            </a:avLst>
          </a:prstGeom>
          <a:solidFill>
            <a:srgbClr val="007EBD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5457" y="4812387"/>
            <a:ext cx="318968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16748" y="4393644"/>
            <a:ext cx="279094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Meaningful Feedback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316748" y="4870013"/>
            <a:ext cx="633388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specific, timely feedback that helps employees understand their impact.</a:t>
            </a:r>
            <a:endParaRPr lang="en-US" sz="1650" dirty="0"/>
          </a:p>
        </p:txBody>
      </p:sp>
      <p:sp>
        <p:nvSpPr>
          <p:cNvPr id="15" name="Shape 9"/>
          <p:cNvSpPr/>
          <p:nvPr/>
        </p:nvSpPr>
        <p:spPr>
          <a:xfrm>
            <a:off x="6230660" y="5998488"/>
            <a:ext cx="7655481" cy="1627703"/>
          </a:xfrm>
          <a:prstGeom prst="roundRect">
            <a:avLst>
              <a:gd name="adj" fmla="val 548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7EBD"/>
            </a:solidFill>
            <a:prstDash val="solid"/>
          </a:ln>
        </p:spPr>
      </p:sp>
      <p:sp>
        <p:nvSpPr>
          <p:cNvPr id="16" name="Shape 10"/>
          <p:cNvSpPr/>
          <p:nvPr/>
        </p:nvSpPr>
        <p:spPr>
          <a:xfrm>
            <a:off x="6253520" y="6021348"/>
            <a:ext cx="850583" cy="1581983"/>
          </a:xfrm>
          <a:prstGeom prst="roundRect">
            <a:avLst>
              <a:gd name="adj" fmla="val 7275"/>
            </a:avLst>
          </a:prstGeom>
          <a:solidFill>
            <a:srgbClr val="007EBD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15457" y="6652736"/>
            <a:ext cx="318968" cy="31896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316748" y="6233993"/>
            <a:ext cx="2827615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Genuine Appreciation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7316748" y="6710363"/>
            <a:ext cx="633388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environment where employees feel seen, respected, and valued.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644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950" y="2396490"/>
            <a:ext cx="5174813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Provide Clear Growth Paths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49950" y="3147774"/>
            <a:ext cx="13530501" cy="963216"/>
          </a:xfrm>
          <a:prstGeom prst="roundRect">
            <a:avLst>
              <a:gd name="adj" fmla="val 685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72810" y="3170634"/>
            <a:ext cx="628531" cy="917496"/>
          </a:xfrm>
          <a:prstGeom prst="roundRect">
            <a:avLst>
              <a:gd name="adj" fmla="val 6137"/>
            </a:avLst>
          </a:prstGeom>
          <a:solidFill>
            <a:srgbClr val="CCEEFF"/>
          </a:solidFill>
          <a:ln/>
        </p:spPr>
      </p:sp>
      <p:sp>
        <p:nvSpPr>
          <p:cNvPr id="6" name="Text 3"/>
          <p:cNvSpPr/>
          <p:nvPr/>
        </p:nvSpPr>
        <p:spPr>
          <a:xfrm>
            <a:off x="765453" y="3482102"/>
            <a:ext cx="235625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358384" y="3327678"/>
            <a:ext cx="2350651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Transparent Discussions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358384" y="3679627"/>
            <a:ext cx="1254216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Have open conversations about career goals and advancement opportunities within the organization.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49950" y="4268033"/>
            <a:ext cx="13530501" cy="963216"/>
          </a:xfrm>
          <a:prstGeom prst="roundRect">
            <a:avLst>
              <a:gd name="adj" fmla="val 685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72810" y="4290893"/>
            <a:ext cx="628531" cy="917496"/>
          </a:xfrm>
          <a:prstGeom prst="roundRect">
            <a:avLst>
              <a:gd name="adj" fmla="val 6137"/>
            </a:avLst>
          </a:prstGeom>
          <a:solidFill>
            <a:srgbClr val="CCEEFF"/>
          </a:solidFill>
          <a:ln/>
        </p:spPr>
      </p:sp>
      <p:sp>
        <p:nvSpPr>
          <p:cNvPr id="11" name="Text 8"/>
          <p:cNvSpPr/>
          <p:nvPr/>
        </p:nvSpPr>
        <p:spPr>
          <a:xfrm>
            <a:off x="765453" y="4602361"/>
            <a:ext cx="235625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358384" y="4447937"/>
            <a:ext cx="20626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Programs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358384" y="4799886"/>
            <a:ext cx="1254216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professional development through workshops, courses, and skill-building initiatives.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49950" y="5388293"/>
            <a:ext cx="13530501" cy="1308854"/>
          </a:xfrm>
          <a:prstGeom prst="roundRect">
            <a:avLst>
              <a:gd name="adj" fmla="val 504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72810" y="5411152"/>
            <a:ext cx="628531" cy="1263134"/>
          </a:xfrm>
          <a:prstGeom prst="roundRect">
            <a:avLst>
              <a:gd name="adj" fmla="val 6137"/>
            </a:avLst>
          </a:prstGeom>
          <a:solidFill>
            <a:srgbClr val="CCEEFF"/>
          </a:solidFill>
          <a:ln/>
        </p:spPr>
      </p:sp>
      <p:sp>
        <p:nvSpPr>
          <p:cNvPr id="16" name="Text 13"/>
          <p:cNvSpPr/>
          <p:nvPr/>
        </p:nvSpPr>
        <p:spPr>
          <a:xfrm>
            <a:off x="765453" y="5895380"/>
            <a:ext cx="235625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358384" y="5568196"/>
            <a:ext cx="20626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Mentorship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58384" y="5920145"/>
            <a:ext cx="1254216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employees with experienced mentors who can guide their professional journey.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1358384" y="6265783"/>
            <a:ext cx="1254216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549950" y="6854190"/>
            <a:ext cx="13530501" cy="963216"/>
          </a:xfrm>
          <a:prstGeom prst="roundRect">
            <a:avLst>
              <a:gd name="adj" fmla="val 685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572810" y="6877050"/>
            <a:ext cx="628531" cy="917496"/>
          </a:xfrm>
          <a:prstGeom prst="roundRect">
            <a:avLst>
              <a:gd name="adj" fmla="val 6137"/>
            </a:avLst>
          </a:prstGeom>
          <a:solidFill>
            <a:srgbClr val="CCEEFF"/>
          </a:solidFill>
          <a:ln/>
        </p:spPr>
      </p:sp>
      <p:sp>
        <p:nvSpPr>
          <p:cNvPr id="22" name="Text 19"/>
          <p:cNvSpPr/>
          <p:nvPr/>
        </p:nvSpPr>
        <p:spPr>
          <a:xfrm>
            <a:off x="765453" y="7188518"/>
            <a:ext cx="235625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358384" y="7034093"/>
            <a:ext cx="20626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Career Advancement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358384" y="7386042"/>
            <a:ext cx="1254216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clear pathways for promotion and ensure employees see long-term potential.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679370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Promote Work-Life Balance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1777127"/>
            <a:ext cx="6346031" cy="63460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3327" y="1751409"/>
            <a:ext cx="3234095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Flexibility Matters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573327" y="2360890"/>
            <a:ext cx="6346031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today's evolving work landscape, balance is essential. Respect personal boundaries, encourage downtime, and support hybrid or remote work options when possible.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3327" y="3531513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healthy work-life balance leads to higher satisfaction, better focus, and improved overall well-being for your team.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757" y="766524"/>
            <a:ext cx="7629287" cy="1419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Trust Through Transparency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3757" y="2511028"/>
            <a:ext cx="3706416" cy="2372201"/>
          </a:xfrm>
          <a:prstGeom prst="roundRect">
            <a:avLst>
              <a:gd name="adj" fmla="val 61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3277" y="2511028"/>
            <a:ext cx="121920" cy="2372201"/>
          </a:xfrm>
          <a:prstGeom prst="roundRect">
            <a:avLst>
              <a:gd name="adj" fmla="val 74550"/>
            </a:avLst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6582013" y="2757845"/>
            <a:ext cx="284035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Share Company Goals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82013" y="3242667"/>
            <a:ext cx="3121343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employees informed about organizational objectives and strategic direction.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509" y="2511028"/>
            <a:ext cx="3706535" cy="2372201"/>
          </a:xfrm>
          <a:prstGeom prst="roundRect">
            <a:avLst>
              <a:gd name="adj" fmla="val 61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6029" y="2511028"/>
            <a:ext cx="121920" cy="2372201"/>
          </a:xfrm>
          <a:prstGeom prst="roundRect">
            <a:avLst>
              <a:gd name="adj" fmla="val 74550"/>
            </a:avLst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10504765" y="2757845"/>
            <a:ext cx="312146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Communicate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04765" y="3597712"/>
            <a:ext cx="3121462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open about how the company is performing and what challenges lie ahead.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3757" y="5099566"/>
            <a:ext cx="3706416" cy="2363391"/>
          </a:xfrm>
          <a:prstGeom prst="roundRect">
            <a:avLst>
              <a:gd name="adj" fmla="val 619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13277" y="5099566"/>
            <a:ext cx="121920" cy="2363391"/>
          </a:xfrm>
          <a:prstGeom prst="roundRect">
            <a:avLst>
              <a:gd name="adj" fmla="val 74550"/>
            </a:avLst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6582013" y="5346383"/>
            <a:ext cx="284035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Foster Belonging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82013" y="5831205"/>
            <a:ext cx="3121343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Transparency builds confidence and helps employees feel connected to the organization's purpose.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005"/>
            <a:ext cx="9762649" cy="726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 Rather Than Micromanage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6" y="1778556"/>
            <a:ext cx="4175403" cy="41754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216" y="6175415"/>
            <a:ext cx="290703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Grant Autonomy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75216" y="6671667"/>
            <a:ext cx="417540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Give employees freedom in decision-making and trust them to deliver results.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39" y="1778556"/>
            <a:ext cx="4175403" cy="41754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7439" y="6175415"/>
            <a:ext cx="290703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Ownership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227439" y="6671667"/>
            <a:ext cx="417540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employees feel trusted and responsible, they take greater ownership of their work.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662" y="1778556"/>
            <a:ext cx="4175522" cy="41755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662" y="6175534"/>
            <a:ext cx="290703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Drive Performance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679662" y="6671786"/>
            <a:ext cx="417552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Empowerment is a cornerstone of engagement and leads to higher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74824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Conduct Regular Check-Ins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444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86107"/>
            <a:ext cx="492383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Don't Wait for Annual Reviews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39828" y="285952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one-on-one discussions help identify concerns early and allow managers to provide timely support or feedback.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7894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consistent touchpoints with each team member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2316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safe space for open dialogue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67379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issues before they escalate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511599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ongoing support and guidance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56829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proactive approach fosters communication and prevents disengagement.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831"/>
            <a:ext cx="69324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Align Purpose With Work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043232" y="2379940"/>
            <a:ext cx="298942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Organizational Vision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888099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daily tasks to the bigger picture.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3232428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379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Societal Impact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597628" y="288809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how work contributes to positive change.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6713" y="3232428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832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 Meaning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597628" y="5340668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 employees find purpose beyond the paycheck.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6713" y="4894778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78104" y="5013960"/>
            <a:ext cx="305454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Passion Drives Loyalty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5522119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 transforms work into passion.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4362" y="4894778"/>
            <a:ext cx="318968" cy="31896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608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Today's workforce seeks meaning beyond compensation. When employees understand how their roles contribute to the organization's vision and societal impact, they become more engaged and committed.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598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Jyotirmay Mohanty</cp:lastModifiedBy>
  <cp:revision>2</cp:revision>
  <dcterms:created xsi:type="dcterms:W3CDTF">2025-12-04T07:51:44Z</dcterms:created>
  <dcterms:modified xsi:type="dcterms:W3CDTF">2025-12-04T07:55:45Z</dcterms:modified>
</cp:coreProperties>
</file>